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2" r:id="rId1"/>
  </p:sldMasterIdLst>
  <p:sldIdLst>
    <p:sldId id="256" r:id="rId2"/>
    <p:sldId id="273" r:id="rId3"/>
    <p:sldId id="278" r:id="rId4"/>
    <p:sldId id="259" r:id="rId5"/>
    <p:sldId id="279" r:id="rId6"/>
    <p:sldId id="277" r:id="rId7"/>
    <p:sldId id="260" r:id="rId8"/>
    <p:sldId id="261" r:id="rId9"/>
    <p:sldId id="265" r:id="rId10"/>
    <p:sldId id="263" r:id="rId11"/>
    <p:sldId id="275" r:id="rId12"/>
    <p:sldId id="281" r:id="rId13"/>
    <p:sldId id="276" r:id="rId14"/>
    <p:sldId id="264" r:id="rId15"/>
    <p:sldId id="26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AFF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7"/>
    <p:restoredTop sz="94707"/>
  </p:normalViewPr>
  <p:slideViewPr>
    <p:cSldViewPr snapToGrid="0" snapToObjects="1">
      <p:cViewPr varScale="1">
        <p:scale>
          <a:sx n="148" d="100"/>
          <a:sy n="148" d="100"/>
        </p:scale>
        <p:origin x="19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Online Market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satMod val="110000"/>
                    <a:lumMod val="104000"/>
                  </a:schemeClr>
                </a:gs>
                <a:gs pos="69000">
                  <a:schemeClr val="accent1">
                    <a:shade val="88000"/>
                    <a:satMod val="130000"/>
                    <a:lumMod val="92000"/>
                  </a:schemeClr>
                </a:gs>
                <a:gs pos="100000">
                  <a:schemeClr val="accent1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cat>
            <c:strRef>
              <c:f>Sheet1!$A$2:$A$3</c:f>
              <c:strCache>
                <c:ptCount val="2"/>
                <c:pt idx="0">
                  <c:v>Big-Box' retailers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4-514A-99A9-77758D94AF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12643808"/>
        <c:axId val="613276688"/>
        <c:axId val="0"/>
      </c:bar3DChart>
      <c:catAx>
        <c:axId val="61264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276688"/>
        <c:crosses val="autoZero"/>
        <c:auto val="1"/>
        <c:lblAlgn val="ctr"/>
        <c:lblOffset val="100"/>
        <c:noMultiLvlLbl val="0"/>
      </c:catAx>
      <c:valAx>
        <c:axId val="61327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64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78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0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1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9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8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22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07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50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60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F9AFA87-1417-4992-ABD9-27C3BC8CC883}" type="datetimeFigureOut">
              <a:rPr lang="en-US" smtClean="0"/>
              <a:t>8/21/22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3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8/21/22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3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pngimg.com/png/11407-champagne-png-pictu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editors-desk/price-what-you-pay-value-what-you-get-12527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clear-wine-glass-food-red-pouring-close-up-indoors-food-and-drink-wallpaper-soyy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rethanturquoise.com/2018/05/18/h-e-l-l-o-national-wine-day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glass%20of%20win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nofaq.org/posts/2017/02/amazon-introduced-one-recent-mobile-application-for-tradin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6/10/how-to-increase-engagement-at-your-online-e-commerce-stor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723533-8D9B-C6A5-73D0-944C45AEFC6A}"/>
              </a:ext>
            </a:extLst>
          </p:cNvPr>
          <p:cNvSpPr txBox="1"/>
          <p:nvPr/>
        </p:nvSpPr>
        <p:spPr>
          <a:xfrm>
            <a:off x="6781023" y="157070"/>
            <a:ext cx="5105308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Data Science &amp; AI Program by Institute of Data 2022</a:t>
            </a:r>
          </a:p>
          <a:p>
            <a:pPr algn="r">
              <a:spcAft>
                <a:spcPts val="600"/>
              </a:spcAft>
            </a:pPr>
            <a:r>
              <a:rPr lang="en-US"/>
              <a:t>Mini Project 1</a:t>
            </a:r>
          </a:p>
          <a:p>
            <a:pPr algn="r">
              <a:spcAft>
                <a:spcPts val="600"/>
              </a:spcAft>
            </a:pPr>
            <a:r>
              <a:rPr lang="en-US"/>
              <a:t>Jes Colbourne</a:t>
            </a:r>
          </a:p>
          <a:p>
            <a:pPr algn="r">
              <a:spcAft>
                <a:spcPts val="600"/>
              </a:spcAft>
            </a:pPr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DE9D0E-C638-4470-A425-A312F6514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Red wine poured from wine bottle into wine glass">
            <a:extLst>
              <a:ext uri="{FF2B5EF4-FFF2-40B4-BE49-F238E27FC236}">
                <a16:creationId xmlns:a16="http://schemas.microsoft.com/office/drawing/2014/main" id="{71ACC426-0FD7-DBDC-BAC5-5DDAB4545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03" r="9091"/>
          <a:stretch/>
        </p:blipFill>
        <p:spPr>
          <a:xfrm>
            <a:off x="6095849" y="10"/>
            <a:ext cx="6095697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E5E68C2-DCCC-4202-9B0B-165BA46C8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1938130"/>
            <a:ext cx="8293042" cy="3615369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BC37A-E708-8DD3-5248-639539926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26" y="2067340"/>
            <a:ext cx="6829044" cy="2421732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Would you like a glass of wine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1D11C-F7DF-34EB-59BA-A734430BD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525" y="4669144"/>
            <a:ext cx="6829043" cy="716529"/>
          </a:xfrm>
        </p:spPr>
        <p:txBody>
          <a:bodyPr vert="horz" lIns="91440" tIns="91440" rIns="91440" bIns="91440" rtlCol="0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to convert a virtual No to Yes!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7D1AEC-1823-4871-91B6-665485140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>
            <a:solidFill>
              <a:srgbClr val="882B1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E6D0-A8CA-41A9-AA57-7D1732A1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Insights: demographic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B45C1C-7675-7424-CD69-C25F4C85CB8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66A59439-3148-D1D2-C185-08062170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53" y="1942132"/>
            <a:ext cx="6848614" cy="41113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CFE6A8-FADA-ADD4-E552-49186DEFE63B}"/>
              </a:ext>
            </a:extLst>
          </p:cNvPr>
          <p:cNvSpPr txBox="1"/>
          <p:nvPr/>
        </p:nvSpPr>
        <p:spPr>
          <a:xfrm>
            <a:off x="8387473" y="2110086"/>
            <a:ext cx="26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Customers with higher income are more likely to spend more on wines</a:t>
            </a:r>
          </a:p>
        </p:txBody>
      </p:sp>
      <p:pic>
        <p:nvPicPr>
          <p:cNvPr id="27" name="Picture 26" descr="A picture containing cup, table, indoor&#10;&#10;Description automatically generated">
            <a:extLst>
              <a:ext uri="{FF2B5EF4-FFF2-40B4-BE49-F238E27FC236}">
                <a16:creationId xmlns:a16="http://schemas.microsoft.com/office/drawing/2014/main" id="{CF56AB5C-CD68-FAF8-731D-C38D7706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7473" y="3281191"/>
            <a:ext cx="3724771" cy="237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E6D0-A8CA-41A9-AA57-7D1732A1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Insights: demographic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B45C1C-7675-7424-CD69-C25F4C85CB8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F6A505-6A4C-CCB4-AC27-4ED105B4709A}"/>
              </a:ext>
            </a:extLst>
          </p:cNvPr>
          <p:cNvSpPr txBox="1"/>
          <p:nvPr/>
        </p:nvSpPr>
        <p:spPr>
          <a:xfrm>
            <a:off x="8556407" y="2117405"/>
            <a:ext cx="294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educated customers also spending more on wines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15F0B8E-9CFC-A98F-7DA2-F53D9247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6407" y="3429000"/>
            <a:ext cx="3056818" cy="1929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DE46D-46B6-0DDE-298C-7DCE44DBF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48" y="2117405"/>
            <a:ext cx="7195190" cy="359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1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E6D0-A8CA-41A9-AA57-7D1732A1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Insights: Product paring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B45C1C-7675-7424-CD69-C25F4C85CB8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DFEBBE-7F34-E5EC-BD54-9CBAADB101FB}"/>
              </a:ext>
            </a:extLst>
          </p:cNvPr>
          <p:cNvSpPr txBox="1"/>
          <p:nvPr/>
        </p:nvSpPr>
        <p:spPr>
          <a:xfrm>
            <a:off x="7608784" y="2235005"/>
            <a:ext cx="35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Customers tends to buy wine with meat products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D55670D-B207-393A-100F-D3DB5840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156071"/>
            <a:ext cx="6381060" cy="3705771"/>
          </a:xfrm>
          <a:prstGeom prst="rect">
            <a:avLst/>
          </a:prstGeom>
        </p:spPr>
      </p:pic>
      <p:pic>
        <p:nvPicPr>
          <p:cNvPr id="10" name="Picture 9" descr="A picture containing table, indoor, plate&#10;&#10;Description automatically generated">
            <a:extLst>
              <a:ext uri="{FF2B5EF4-FFF2-40B4-BE49-F238E27FC236}">
                <a16:creationId xmlns:a16="http://schemas.microsoft.com/office/drawing/2014/main" id="{1713C019-5986-1DE9-FFC2-51D8C4CE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08784" y="3262587"/>
            <a:ext cx="4158808" cy="259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7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E6D0-A8CA-41A9-AA57-7D1732A1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Insights: Purchase channel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B45C1C-7675-7424-CD69-C25F4C85CB8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D09-61BA-0E86-88F2-372F6735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80" y="1905570"/>
            <a:ext cx="5821166" cy="4147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DFEBBE-7F34-E5EC-BD54-9CBAADB101FB}"/>
              </a:ext>
            </a:extLst>
          </p:cNvPr>
          <p:cNvSpPr txBox="1"/>
          <p:nvPr/>
        </p:nvSpPr>
        <p:spPr>
          <a:xfrm>
            <a:off x="7485888" y="2072640"/>
            <a:ext cx="35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Customers are buying wine online almost as much as buying at store</a:t>
            </a:r>
          </a:p>
        </p:txBody>
      </p:sp>
      <p:pic>
        <p:nvPicPr>
          <p:cNvPr id="8" name="Picture 7" descr="A person pouring wine into a glass&#10;&#10;Description automatically generated">
            <a:extLst>
              <a:ext uri="{FF2B5EF4-FFF2-40B4-BE49-F238E27FC236}">
                <a16:creationId xmlns:a16="http://schemas.microsoft.com/office/drawing/2014/main" id="{8EF18AAE-3B72-5988-841F-90B8B2B16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85888" y="2763736"/>
            <a:ext cx="3887795" cy="33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5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3EE2-7C35-6425-AA22-602CCDF0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5E365-0866-06A9-3B0B-186A73184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087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Null Hypothesis:		Website visits do not contribute to online wine sales 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9A821D-7217-B0E9-08DC-3256EA58F2F5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7DA084-9B88-4071-B3A6-CAE301F1A343}"/>
              </a:ext>
            </a:extLst>
          </p:cNvPr>
          <p:cNvSpPr txBox="1">
            <a:spLocks/>
          </p:cNvSpPr>
          <p:nvPr/>
        </p:nvSpPr>
        <p:spPr>
          <a:xfrm>
            <a:off x="1451579" y="2840351"/>
            <a:ext cx="9603275" cy="7844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Alternative Hypothesis:	Website visits contribute to online wine sales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F28A0C-6EF0-BF35-AB27-F04CFAA3417E}"/>
              </a:ext>
            </a:extLst>
          </p:cNvPr>
          <p:cNvSpPr txBox="1">
            <a:spLocks/>
          </p:cNvSpPr>
          <p:nvPr/>
        </p:nvSpPr>
        <p:spPr>
          <a:xfrm>
            <a:off x="1451579" y="3624766"/>
            <a:ext cx="9603275" cy="139580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Significant p-value: 	0.05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Outcome: 		0.001	We reject our Null Hypothesis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Conclusion:		Website visits contribute to online wine sales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6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4B46E-2069-535B-C047-FA8A28AC6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1413267"/>
          </a:xfrm>
        </p:spPr>
        <p:txBody>
          <a:bodyPr/>
          <a:lstStyle/>
          <a:p>
            <a:r>
              <a:rPr lang="en-US" dirty="0"/>
              <a:t>Online shop has a positive impact on the amount customers spend on wines</a:t>
            </a:r>
          </a:p>
          <a:p>
            <a:r>
              <a:rPr lang="en-US" dirty="0"/>
              <a:t>Higher educated group of customer are happy to spend more on wines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931197-F3DA-E7C0-DE5D-BD028CD030B3}"/>
              </a:ext>
            </a:extLst>
          </p:cNvPr>
          <p:cNvSpPr txBox="1">
            <a:spLocks/>
          </p:cNvSpPr>
          <p:nvPr/>
        </p:nvSpPr>
        <p:spPr>
          <a:xfrm>
            <a:off x="1451578" y="3646097"/>
            <a:ext cx="9603275" cy="14973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/>
              <a:t>Next step</a:t>
            </a:r>
          </a:p>
          <a:p>
            <a:r>
              <a:rPr lang="en-US" sz="2900" dirty="0"/>
              <a:t>Developing a model to identify what type of marketing campaign create the most impact to the conversion rate of the sale of wines</a:t>
            </a:r>
          </a:p>
        </p:txBody>
      </p:sp>
    </p:spTree>
    <p:extLst>
      <p:ext uri="{BB962C8B-B14F-4D97-AF65-F5344CB8AC3E}">
        <p14:creationId xmlns:p14="http://schemas.microsoft.com/office/powerpoint/2010/main" val="39828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oup of people holding wine glasses&#10;&#10;Description automatically generated with medium confidence">
            <a:extLst>
              <a:ext uri="{FF2B5EF4-FFF2-40B4-BE49-F238E27FC236}">
                <a16:creationId xmlns:a16="http://schemas.microsoft.com/office/drawing/2014/main" id="{E421125C-9CA5-060B-5174-4FBC38B8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71458" y="2015719"/>
            <a:ext cx="6049083" cy="40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Australian wine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B9FA-7933-4294-E328-38AD9CAB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15732"/>
            <a:ext cx="9603275" cy="748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Australian wine sector contributes over $40 billion annually to the Australian economy.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5DFE60-3409-EACE-D2A1-2C2A8C6F2D9D}"/>
              </a:ext>
            </a:extLst>
          </p:cNvPr>
          <p:cNvSpPr txBox="1"/>
          <p:nvPr/>
        </p:nvSpPr>
        <p:spPr>
          <a:xfrm>
            <a:off x="1069848" y="3083376"/>
            <a:ext cx="95455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2020-21, domestic sales by volume are from off-trade channel </a:t>
            </a:r>
          </a:p>
          <a:p>
            <a:r>
              <a:rPr lang="en-US" sz="2000" dirty="0"/>
              <a:t>includes retail outlets (66%), online/e-commerce (19%) and direct sales to customer (13%)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F072C-2F8E-BD8C-70ED-1098BFCD5586}"/>
              </a:ext>
            </a:extLst>
          </p:cNvPr>
          <p:cNvSpPr txBox="1"/>
          <p:nvPr/>
        </p:nvSpPr>
        <p:spPr>
          <a:xfrm>
            <a:off x="1069106" y="4543334"/>
            <a:ext cx="10368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COVID-19 pandemic caused a decrease in wine purchasing across most channels except for online retailers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24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Australian wine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B9FA-7933-4294-E328-38AD9CAB4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F2E19F-F841-4539-9393-B0A8D77B5AD9}"/>
              </a:ext>
            </a:extLst>
          </p:cNvPr>
          <p:cNvSpPr txBox="1"/>
          <p:nvPr/>
        </p:nvSpPr>
        <p:spPr>
          <a:xfrm>
            <a:off x="6562774" y="1991238"/>
            <a:ext cx="5040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70% share of wine sales online is dominated by the ‘Big-Box’ retailers </a:t>
            </a:r>
            <a:r>
              <a:rPr lang="en-US" sz="2000" dirty="0" err="1"/>
              <a:t>ie</a:t>
            </a:r>
            <a:r>
              <a:rPr lang="en-US" sz="2000" dirty="0"/>
              <a:t> Dan Murphy’s, BWS and </a:t>
            </a:r>
            <a:r>
              <a:rPr lang="en-US" sz="2000" dirty="0" err="1"/>
              <a:t>Liquorland</a:t>
            </a:r>
            <a:r>
              <a:rPr lang="en-US" sz="2000" dirty="0"/>
              <a:t> as they invest heavily on eCommerce platforms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477AD-4513-ABF5-5FCD-4B83903C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54" y="3741038"/>
            <a:ext cx="3810000" cy="21717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9D8EBD0-B714-102A-D177-C3CF86BC6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125159"/>
              </p:ext>
            </p:extLst>
          </p:nvPr>
        </p:nvGraphicFramePr>
        <p:xfrm>
          <a:off x="1137146" y="2024319"/>
          <a:ext cx="5294278" cy="4037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270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BBEE-DDF3-0BAE-1059-A3416245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our local producers?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2B24-79BA-388B-9990-AE8BE1D84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8240" y="2032815"/>
            <a:ext cx="2380717" cy="3677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Wineries are regaining customer interests after Covid but their online sales declined while those in Online retailer is still steady</a:t>
            </a:r>
          </a:p>
        </p:txBody>
      </p:sp>
      <p:pic>
        <p:nvPicPr>
          <p:cNvPr id="4" name="Picture 3" descr="Change in purchase behaviour for the channels&#10;&#10;Data source: www.wineaustralia.com">
            <a:extLst>
              <a:ext uri="{FF2B5EF4-FFF2-40B4-BE49-F238E27FC236}">
                <a16:creationId xmlns:a16="http://schemas.microsoft.com/office/drawing/2014/main" id="{3E226602-5BCD-B840-8483-922AB1460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032815"/>
            <a:ext cx="8298439" cy="39774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51E7F6-6B1C-FA1B-3364-5BC1C6D0555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4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BBEE-DDF3-0BAE-1059-A3416245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our local producers?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51E7F6-6B1C-FA1B-3364-5BC1C6D0555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D848C980-1198-1E0F-072A-31C0D6842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929331"/>
            <a:ext cx="7026715" cy="41241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A3E0B5-0CEF-DED6-3E93-1F5823A8400B}"/>
              </a:ext>
            </a:extLst>
          </p:cNvPr>
          <p:cNvSpPr txBox="1"/>
          <p:nvPr/>
        </p:nvSpPr>
        <p:spPr>
          <a:xfrm>
            <a:off x="8505645" y="2104844"/>
            <a:ext cx="2781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Meanwhile, 70% of global online alcohol sales are from mobile devices and expected to reach 72% by 2025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894F91-6AD3-DF62-F627-110172AA9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05645" y="3987149"/>
            <a:ext cx="2950886" cy="19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the Cost of e-commerce website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B9FA-7933-4294-E328-38AD9CAB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2624484"/>
            <a:ext cx="6927909" cy="2967484"/>
          </a:xfrm>
        </p:spPr>
        <p:txBody>
          <a:bodyPr numCol="3">
            <a:noAutofit/>
          </a:bodyPr>
          <a:lstStyle/>
          <a:p>
            <a:r>
              <a:rPr lang="en-US" dirty="0"/>
              <a:t>Maintenance </a:t>
            </a:r>
          </a:p>
          <a:p>
            <a:r>
              <a:rPr lang="en-US" dirty="0"/>
              <a:t>Domain Name</a:t>
            </a:r>
          </a:p>
          <a:p>
            <a:r>
              <a:rPr lang="en-US" dirty="0"/>
              <a:t>Web hosting</a:t>
            </a:r>
          </a:p>
          <a:p>
            <a:r>
              <a:rPr lang="en-US" dirty="0"/>
              <a:t>SSL Certificate</a:t>
            </a:r>
          </a:p>
          <a:p>
            <a:r>
              <a:rPr lang="en-US" dirty="0"/>
              <a:t>Email Services</a:t>
            </a:r>
          </a:p>
          <a:p>
            <a:r>
              <a:rPr lang="en-US" dirty="0"/>
              <a:t>Tech Support</a:t>
            </a:r>
          </a:p>
          <a:p>
            <a:r>
              <a:rPr lang="en-US" dirty="0"/>
              <a:t>Website Design</a:t>
            </a:r>
          </a:p>
          <a:p>
            <a:r>
              <a:rPr lang="en-US" dirty="0"/>
              <a:t>Plugins</a:t>
            </a:r>
          </a:p>
          <a:p>
            <a:r>
              <a:rPr lang="en-US" dirty="0"/>
              <a:t>eCommerce Features</a:t>
            </a:r>
          </a:p>
          <a:p>
            <a:r>
              <a:rPr lang="en-US" dirty="0"/>
              <a:t>Marketing and SEO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A36A4A9-3AD2-ADD6-4297-938DA2BC4125}"/>
              </a:ext>
            </a:extLst>
          </p:cNvPr>
          <p:cNvSpPr txBox="1"/>
          <p:nvPr/>
        </p:nvSpPr>
        <p:spPr>
          <a:xfrm>
            <a:off x="904876" y="1967249"/>
            <a:ext cx="11217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Web design &amp; development prices can range from $10,000 - $250,000 or more including</a:t>
            </a:r>
          </a:p>
          <a:p>
            <a:endParaRPr lang="en-US" sz="2400" dirty="0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72BEE85-32F0-9DF7-F3D0-A3F1B6003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9592" y="2513985"/>
            <a:ext cx="5186039" cy="32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7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0B2B-D491-3E6F-5CA8-FAD276F5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83BB-1CCF-8892-DA39-B4B4BE28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25347"/>
            <a:ext cx="10217277" cy="1343049"/>
          </a:xfrm>
          <a:solidFill>
            <a:schemeClr val="accent2">
              <a:lumMod val="50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Is it worth investing in e-commerce platform to gain more sales?</a:t>
            </a:r>
          </a:p>
          <a:p>
            <a:pPr marL="0" indent="0" algn="ctr">
              <a:buNone/>
            </a:pP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A4225F-5433-DF9F-2F40-C02D08F82FAE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een shopping trolley in supermarket">
            <a:extLst>
              <a:ext uri="{FF2B5EF4-FFF2-40B4-BE49-F238E27FC236}">
                <a16:creationId xmlns:a16="http://schemas.microsoft.com/office/drawing/2014/main" id="{B017DAF3-F5B9-259A-797D-D6163DB3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219" y="3407650"/>
            <a:ext cx="4005520" cy="26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CB30CD7-80A1-A69C-239A-17FBB17E06C1}"/>
              </a:ext>
            </a:extLst>
          </p:cNvPr>
          <p:cNvSpPr/>
          <p:nvPr/>
        </p:nvSpPr>
        <p:spPr>
          <a:xfrm>
            <a:off x="1924753" y="3017415"/>
            <a:ext cx="2487288" cy="1402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Define</a:t>
            </a:r>
          </a:p>
          <a:p>
            <a:pPr algn="ctr"/>
            <a:r>
              <a:rPr lang="en-US" sz="1600" b="1" dirty="0"/>
              <a:t>Set an object</a:t>
            </a:r>
          </a:p>
          <a:p>
            <a:pPr algn="ctr"/>
            <a:r>
              <a:rPr lang="en-US" sz="1600" b="1" dirty="0"/>
              <a:t>Gathering data</a:t>
            </a:r>
          </a:p>
          <a:p>
            <a:pPr algn="ctr"/>
            <a:r>
              <a:rPr lang="en-US" sz="1600" b="1" dirty="0"/>
              <a:t>Set a strategy</a:t>
            </a:r>
            <a:endParaRPr lang="en-U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3ACABD-8AEF-ABE3-3D32-AC99D9EE1273}"/>
              </a:ext>
            </a:extLst>
          </p:cNvPr>
          <p:cNvSpPr/>
          <p:nvPr/>
        </p:nvSpPr>
        <p:spPr>
          <a:xfrm>
            <a:off x="7779958" y="2931444"/>
            <a:ext cx="2738687" cy="1574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Deliver</a:t>
            </a:r>
          </a:p>
          <a:p>
            <a:pPr algn="ctr"/>
            <a:r>
              <a:rPr lang="en-US" sz="1600" dirty="0"/>
              <a:t>Visualize</a:t>
            </a:r>
          </a:p>
          <a:p>
            <a:pPr algn="ctr"/>
            <a:r>
              <a:rPr lang="en-US" sz="1600" dirty="0"/>
              <a:t>Summarize</a:t>
            </a:r>
          </a:p>
          <a:p>
            <a:pPr algn="ctr"/>
            <a:r>
              <a:rPr lang="en-US" sz="1600" dirty="0"/>
              <a:t>Advise/Build</a:t>
            </a:r>
          </a:p>
          <a:p>
            <a:pPr algn="ctr"/>
            <a:r>
              <a:rPr lang="en-US" sz="1600" dirty="0"/>
              <a:t>Deploy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7A1763-0459-392C-C6B7-DDF5ACA1CDD3}"/>
              </a:ext>
            </a:extLst>
          </p:cNvPr>
          <p:cNvGrpSpPr/>
          <p:nvPr/>
        </p:nvGrpSpPr>
        <p:grpSpPr>
          <a:xfrm>
            <a:off x="4913010" y="1955919"/>
            <a:ext cx="2238328" cy="3919593"/>
            <a:chOff x="4913010" y="1955919"/>
            <a:chExt cx="2238328" cy="391959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193920-6404-0693-6DBC-A59CA2A14FC9}"/>
                </a:ext>
              </a:extLst>
            </p:cNvPr>
            <p:cNvGrpSpPr/>
            <p:nvPr/>
          </p:nvGrpSpPr>
          <p:grpSpPr>
            <a:xfrm>
              <a:off x="5374640" y="1955919"/>
              <a:ext cx="1609709" cy="3919593"/>
              <a:chOff x="4358641" y="1974202"/>
              <a:chExt cx="1609709" cy="391959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FF04946-4F82-BF7B-DC55-992EB1103306}"/>
                  </a:ext>
                </a:extLst>
              </p:cNvPr>
              <p:cNvSpPr/>
              <p:nvPr/>
            </p:nvSpPr>
            <p:spPr>
              <a:xfrm>
                <a:off x="4358641" y="1974202"/>
                <a:ext cx="1609709" cy="18439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u="sng" dirty="0"/>
                  <a:t>Prepare</a:t>
                </a:r>
              </a:p>
              <a:p>
                <a:pPr algn="ctr"/>
                <a:r>
                  <a:rPr lang="en-US" sz="1600" dirty="0"/>
                  <a:t>Wrangle</a:t>
                </a:r>
              </a:p>
              <a:p>
                <a:pPr algn="ctr"/>
                <a:r>
                  <a:rPr lang="en-US" sz="1600" dirty="0"/>
                  <a:t>Clean</a:t>
                </a:r>
              </a:p>
              <a:p>
                <a:pPr algn="ctr"/>
                <a:r>
                  <a:rPr lang="en-US" sz="1600" dirty="0"/>
                  <a:t>Profile</a:t>
                </a:r>
              </a:p>
              <a:p>
                <a:pPr algn="ctr"/>
                <a:r>
                  <a:rPr lang="en-US" sz="1600" dirty="0"/>
                  <a:t>Munge</a:t>
                </a:r>
              </a:p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1B2A052-C6F6-B154-970B-610CBF8197A1}"/>
                  </a:ext>
                </a:extLst>
              </p:cNvPr>
              <p:cNvSpPr/>
              <p:nvPr/>
            </p:nvSpPr>
            <p:spPr>
              <a:xfrm>
                <a:off x="4358641" y="3961834"/>
                <a:ext cx="1609709" cy="19319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u="sng" dirty="0" err="1"/>
                  <a:t>Analyse</a:t>
                </a:r>
                <a:endParaRPr lang="en-US" b="1" u="sng" dirty="0"/>
              </a:p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Predict</a:t>
                </a:r>
              </a:p>
              <a:p>
                <a:pPr algn="ctr"/>
                <a:r>
                  <a:rPr lang="en-US" sz="1600" dirty="0"/>
                  <a:t>Revise</a:t>
                </a:r>
              </a:p>
              <a:p>
                <a:pPr algn="ctr"/>
                <a:r>
                  <a:rPr lang="en-US" sz="1600" dirty="0"/>
                  <a:t>Evaluate</a:t>
                </a:r>
              </a:p>
              <a:p>
                <a:pPr algn="ctr"/>
                <a:endParaRPr lang="en-US" dirty="0"/>
              </a:p>
            </p:txBody>
          </p:sp>
        </p:grpSp>
        <p:sp>
          <p:nvSpPr>
            <p:cNvPr id="6" name="Curved Left Arrow 5">
              <a:extLst>
                <a:ext uri="{FF2B5EF4-FFF2-40B4-BE49-F238E27FC236}">
                  <a16:creationId xmlns:a16="http://schemas.microsoft.com/office/drawing/2014/main" id="{C48EEA19-596C-3F6B-8998-A7D7772EC4C2}"/>
                </a:ext>
              </a:extLst>
            </p:cNvPr>
            <p:cNvSpPr/>
            <p:nvPr/>
          </p:nvSpPr>
          <p:spPr>
            <a:xfrm>
              <a:off x="6856698" y="3429000"/>
              <a:ext cx="294640" cy="629924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Curved Left Arrow 18">
              <a:extLst>
                <a:ext uri="{FF2B5EF4-FFF2-40B4-BE49-F238E27FC236}">
                  <a16:creationId xmlns:a16="http://schemas.microsoft.com/office/drawing/2014/main" id="{6513299D-F641-B334-6E43-FCCF8AF7180B}"/>
                </a:ext>
              </a:extLst>
            </p:cNvPr>
            <p:cNvSpPr/>
            <p:nvPr/>
          </p:nvSpPr>
          <p:spPr>
            <a:xfrm rot="10800000">
              <a:off x="4913010" y="3429000"/>
              <a:ext cx="294640" cy="629924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27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6EB6-4C74-6E86-3E74-C9AA8F8F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74866-97DB-3AC2-9D3E-80909F9E9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50238"/>
            <a:ext cx="10556391" cy="3677701"/>
          </a:xfrm>
        </p:spPr>
        <p:txBody>
          <a:bodyPr>
            <a:noAutofit/>
          </a:bodyPr>
          <a:lstStyle/>
          <a:p>
            <a:r>
              <a:rPr lang="en-US" sz="2400" dirty="0"/>
              <a:t>Based on 2,239 observations of customer personality with 27 Features including </a:t>
            </a:r>
          </a:p>
          <a:p>
            <a:r>
              <a:rPr lang="en-US" sz="2400" dirty="0"/>
              <a:t>Demographic </a:t>
            </a:r>
            <a:r>
              <a:rPr lang="en-US" sz="2400" dirty="0" err="1"/>
              <a:t>ie</a:t>
            </a:r>
            <a:r>
              <a:rPr lang="en-US" sz="2400" dirty="0"/>
              <a:t> Income, Education</a:t>
            </a:r>
          </a:p>
          <a:p>
            <a:r>
              <a:rPr lang="en-US" sz="2400" dirty="0"/>
              <a:t>Products; Wines, Meat products, Sweet products</a:t>
            </a:r>
          </a:p>
          <a:p>
            <a:r>
              <a:rPr lang="en-US" sz="2400" dirty="0"/>
              <a:t>Promotion; Number deal purchases, acceptance of campaign</a:t>
            </a:r>
          </a:p>
          <a:p>
            <a:r>
              <a:rPr lang="en-US" sz="2400" dirty="0"/>
              <a:t>Place;  Web purchase, Catalog purchase, Store purchase, Web visits per month</a:t>
            </a:r>
          </a:p>
          <a:p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6F17B3-3F2A-74DE-44CB-AEA7A8C382D5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95852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{CBD961B8-B8DA-2949-A8E0-F20E93157452}tf10001119_mac</Template>
  <TotalTime>3108</TotalTime>
  <Words>485</Words>
  <Application>Microsoft Macintosh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Would you like a glass of wine ?</vt:lpstr>
      <vt:lpstr>Australian wine industry</vt:lpstr>
      <vt:lpstr>Australian wine industry</vt:lpstr>
      <vt:lpstr>What about our local producers?</vt:lpstr>
      <vt:lpstr>What about our local producers?</vt:lpstr>
      <vt:lpstr>So what is the Cost of e-commerce website ?</vt:lpstr>
      <vt:lpstr>Business question</vt:lpstr>
      <vt:lpstr>Data pipeline</vt:lpstr>
      <vt:lpstr>Dataset description</vt:lpstr>
      <vt:lpstr>Insights: demographic</vt:lpstr>
      <vt:lpstr>Insights: demographic</vt:lpstr>
      <vt:lpstr>Insights: Product paring</vt:lpstr>
      <vt:lpstr>Insights: Purchase channel</vt:lpstr>
      <vt:lpstr>Hypothesis testing</vt:lpstr>
      <vt:lpstr>Summary &amp; What’s next?</vt:lpstr>
      <vt:lpstr>Question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Would you like a glass of wine?</dc:title>
  <dc:creator>Jes Colbourne</dc:creator>
  <cp:lastModifiedBy>Jes Colbourne</cp:lastModifiedBy>
  <cp:revision>53</cp:revision>
  <dcterms:created xsi:type="dcterms:W3CDTF">2022-07-12T03:13:02Z</dcterms:created>
  <dcterms:modified xsi:type="dcterms:W3CDTF">2022-08-21T03:10:41Z</dcterms:modified>
</cp:coreProperties>
</file>